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797675" cy="99266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B66D31"/>
    <a:srgbClr val="71893F"/>
    <a:srgbClr val="71A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6" autoAdjust="0"/>
  </p:normalViewPr>
  <p:slideViewPr>
    <p:cSldViewPr>
      <p:cViewPr>
        <p:scale>
          <a:sx n="80" d="100"/>
          <a:sy n="80" d="100"/>
        </p:scale>
        <p:origin x="204" y="6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263C7-891C-459C-86B4-68F7CF7B4C11}" type="datetimeFigureOut">
              <a:rPr kumimoji="1" lang="ja-JP" altLang="en-US" smtClean="0"/>
              <a:pPr/>
              <a:t>2023/8/1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551A-9EB6-4253-B831-528337EF491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218" y="7888507"/>
            <a:ext cx="1927736" cy="1337790"/>
          </a:xfrm>
          <a:prstGeom prst="rect">
            <a:avLst/>
          </a:prstGeom>
        </p:spPr>
      </p:pic>
      <p:sp>
        <p:nvSpPr>
          <p:cNvPr id="96" name="額縁 95"/>
          <p:cNvSpPr/>
          <p:nvPr/>
        </p:nvSpPr>
        <p:spPr>
          <a:xfrm>
            <a:off x="3880520" y="0"/>
            <a:ext cx="5112568" cy="552128"/>
          </a:xfrm>
          <a:prstGeom prst="bevel">
            <a:avLst/>
          </a:prstGeom>
          <a:solidFill>
            <a:schemeClr val="accent5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124488" tIns="62245" rIns="124488" bIns="62245" rtlCol="0" anchor="ctr" anchorCtr="0"/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台風</a:t>
            </a:r>
            <a:r>
              <a:rPr lang="ja-JP" altLang="en-US" sz="2000" b="1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ja-JP" altLang="en-US" sz="2000" b="1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備えたタイムライン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（例）</a:t>
            </a:r>
            <a:endParaRPr lang="en-US" altLang="ja-JP" sz="2000" b="1" dirty="0" smtClean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496144" y="110902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-72h</a:t>
            </a:r>
            <a:endParaRPr kumimoji="1" lang="ja-JP" altLang="en-US" sz="20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1288232" y="1181036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○台風予報（随時）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683546" y="1672318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○台風説明会（庁内）の実施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○県民への呼びかけ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　（ＨＰ、防災アプリ、メール等）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○市町村への注意喚起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</a:t>
            </a:r>
            <a:r>
              <a:rPr lang="ja-JP" altLang="en-US" sz="1400" dirty="0" smtClean="0">
                <a:latin typeface="Calibri" pitchFamily="34" charset="0"/>
              </a:rPr>
              <a:t>防災体制の</a:t>
            </a:r>
            <a:r>
              <a:rPr lang="ja-JP" altLang="en-US" sz="1400" dirty="0">
                <a:latin typeface="Calibri" pitchFamily="34" charset="0"/>
              </a:rPr>
              <a:t>確認</a:t>
            </a:r>
            <a:endParaRPr lang="en-US" altLang="ja-JP" sz="1400" dirty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（マニュアルの確認等</a:t>
            </a:r>
            <a:r>
              <a:rPr lang="ja-JP" altLang="en-US" sz="1400" dirty="0" smtClean="0">
                <a:latin typeface="Calibri" pitchFamily="34" charset="0"/>
              </a:rPr>
              <a:t>）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6578724" y="1181036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○台風情報の収集（随時）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○住民への呼びかけ（随時）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4" name="テキスト ボックス 113"/>
          <p:cNvSpPr txBox="1"/>
          <p:nvPr/>
        </p:nvSpPr>
        <p:spPr>
          <a:xfrm>
            <a:off x="9713168" y="118103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○台風情報の確認（随時）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496144" y="1632248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-48h</a:t>
            </a:r>
            <a:endParaRPr kumimoji="1" lang="ja-JP" altLang="en-US" sz="2000" dirty="0"/>
          </a:p>
        </p:txBody>
      </p:sp>
      <p:sp>
        <p:nvSpPr>
          <p:cNvPr id="117" name="正方形/長方形 116"/>
          <p:cNvSpPr/>
          <p:nvPr/>
        </p:nvSpPr>
        <p:spPr>
          <a:xfrm>
            <a:off x="1720280" y="586036"/>
            <a:ext cx="1296144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国・気象台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8" name="正方形/長方形 117"/>
          <p:cNvSpPr/>
          <p:nvPr/>
        </p:nvSpPr>
        <p:spPr>
          <a:xfrm>
            <a:off x="4687466" y="586036"/>
            <a:ext cx="792088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県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19" name="正方形/長方形 118"/>
          <p:cNvSpPr/>
          <p:nvPr/>
        </p:nvSpPr>
        <p:spPr>
          <a:xfrm>
            <a:off x="7442820" y="586036"/>
            <a:ext cx="1008112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市町村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0" name="正方形/長方形 119"/>
          <p:cNvSpPr/>
          <p:nvPr/>
        </p:nvSpPr>
        <p:spPr>
          <a:xfrm>
            <a:off x="10649272" y="586036"/>
            <a:ext cx="864096" cy="3600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</a:rPr>
              <a:t>住民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96144" y="2748789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-24h</a:t>
            </a:r>
            <a:endParaRPr kumimoji="1" lang="ja-JP" altLang="en-US" sz="20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6578724" y="2557577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○防災体制の確認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○避難所の開設準備、防災無線の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  確認等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9747076" y="2532853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○避難所・避難路の確認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○非常持出品の準備、自宅の保全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132" name="正方形/長方形 131"/>
          <p:cNvSpPr/>
          <p:nvPr/>
        </p:nvSpPr>
        <p:spPr>
          <a:xfrm>
            <a:off x="1288232" y="1009649"/>
            <a:ext cx="2232248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3" name="正方形/長方形 132"/>
          <p:cNvSpPr/>
          <p:nvPr/>
        </p:nvSpPr>
        <p:spPr>
          <a:xfrm>
            <a:off x="3679354" y="1009649"/>
            <a:ext cx="2736304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正方形/長方形 136"/>
          <p:cNvSpPr/>
          <p:nvPr/>
        </p:nvSpPr>
        <p:spPr>
          <a:xfrm>
            <a:off x="6578724" y="1018085"/>
            <a:ext cx="2952328" cy="83008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8" name="正方形/長方形 137"/>
          <p:cNvSpPr/>
          <p:nvPr/>
        </p:nvSpPr>
        <p:spPr>
          <a:xfrm>
            <a:off x="9675068" y="1009649"/>
            <a:ext cx="2990428" cy="83092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496144" y="3656957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-18h</a:t>
            </a:r>
            <a:endParaRPr kumimoji="1" lang="ja-JP" altLang="en-US" sz="20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968752" y="4572659"/>
            <a:ext cx="6318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6578724" y="369566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○避難所の開設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717673" y="4105379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Calibri" pitchFamily="34" charset="0"/>
              </a:rPr>
              <a:t>災害警戒本部の設置</a:t>
            </a:r>
            <a:endParaRPr lang="en-US" altLang="ja-JP" sz="14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96144" y="4592395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-12h</a:t>
            </a:r>
            <a:endParaRPr kumimoji="1" lang="ja-JP" altLang="en-US" sz="20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538053" y="4445593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警戒レベル３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高齢者等避難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>
          <a:xfrm>
            <a:off x="9104709" y="4599481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9747076" y="4462639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○要配慮者避難開始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○避難の準備（要配慮者以外）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危険を感じたら自主的に避難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68152" y="553729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-6h</a:t>
            </a:r>
            <a:endParaRPr kumimoji="1" lang="ja-JP" altLang="en-US" sz="20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64070" y="542629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警戒レベル４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避難指示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6564070" y="5649998"/>
            <a:ext cx="2808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市町村の</a:t>
            </a:r>
            <a:r>
              <a:rPr lang="ja-JP" altLang="en-US" sz="1400" dirty="0" smtClean="0">
                <a:latin typeface="Calibri" pitchFamily="34" charset="0"/>
              </a:rPr>
              <a:t>避難情報発令判断基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</a:t>
            </a:r>
            <a:r>
              <a:rPr lang="ja-JP" altLang="en-US" sz="1400" dirty="0" smtClean="0">
                <a:latin typeface="Calibri" pitchFamily="34" charset="0"/>
              </a:rPr>
              <a:t>準 </a:t>
            </a:r>
            <a:r>
              <a:rPr lang="ja-JP" altLang="en-US" sz="1400" dirty="0" smtClean="0">
                <a:latin typeface="Calibri" pitchFamily="34" charset="0"/>
              </a:rPr>
              <a:t>に基づき、対象区域を適切</a:t>
            </a:r>
            <a:r>
              <a:rPr lang="ja-JP" altLang="en-US" sz="1400" dirty="0" smtClean="0">
                <a:latin typeface="Calibri" pitchFamily="34" charset="0"/>
              </a:rPr>
              <a:t>に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</a:t>
            </a:r>
            <a:r>
              <a:rPr lang="ja-JP" altLang="en-US" sz="1400" dirty="0" smtClean="0">
                <a:latin typeface="Calibri" pitchFamily="34" charset="0"/>
              </a:rPr>
              <a:t>絞 </a:t>
            </a:r>
            <a:r>
              <a:rPr lang="ja-JP" altLang="en-US" sz="1400" dirty="0" err="1" smtClean="0">
                <a:latin typeface="Calibri" pitchFamily="34" charset="0"/>
              </a:rPr>
              <a:t>り</a:t>
            </a:r>
            <a:r>
              <a:rPr lang="ja-JP" altLang="en-US" sz="1400" dirty="0" smtClean="0">
                <a:latin typeface="Calibri" pitchFamily="34" charset="0"/>
              </a:rPr>
              <a:t>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9729299" y="5433435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○避難開始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68152" y="643304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-4h</a:t>
            </a:r>
            <a:endParaRPr kumimoji="1" lang="ja-JP" altLang="en-US" sz="2000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9763374" y="5657500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屋外への避難が危険な場合は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　  屋内安全確保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68152" y="866155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-0h</a:t>
            </a:r>
            <a:endParaRPr kumimoji="1" lang="ja-JP" altLang="en-US" sz="2000" dirty="0"/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5968752" y="5578615"/>
            <a:ext cx="618278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>
            <a:off x="6109275" y="7298980"/>
            <a:ext cx="504056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/>
          <p:cNvSpPr txBox="1"/>
          <p:nvPr/>
        </p:nvSpPr>
        <p:spPr>
          <a:xfrm>
            <a:off x="3679354" y="6539089"/>
            <a:ext cx="27553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Calibri" pitchFamily="34" charset="0"/>
              </a:rPr>
              <a:t>災害対策本部の設置</a:t>
            </a:r>
            <a:r>
              <a:rPr lang="ja-JP" altLang="en-US" sz="1000" dirty="0" smtClean="0">
                <a:solidFill>
                  <a:srgbClr val="FF0000"/>
                </a:solidFill>
                <a:latin typeface="Calibri" pitchFamily="34" charset="0"/>
              </a:rPr>
              <a:t>（知事判断等）</a:t>
            </a:r>
            <a:endParaRPr lang="en-US" altLang="ja-JP" sz="800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○災害対策本部会議の開催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1026" name="Picture 2" descr="C:\Users\1100180\AppData\Local\Microsoft\Windows\Temporary Internet Files\Content.IE5\GLIYOKTR\hinan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95284" y="3364752"/>
            <a:ext cx="1207696" cy="969593"/>
          </a:xfrm>
          <a:prstGeom prst="rect">
            <a:avLst/>
          </a:prstGeom>
          <a:noFill/>
        </p:spPr>
      </p:pic>
      <p:sp>
        <p:nvSpPr>
          <p:cNvPr id="66" name="テキスト ボックス 65"/>
          <p:cNvSpPr txBox="1"/>
          <p:nvPr/>
        </p:nvSpPr>
        <p:spPr>
          <a:xfrm>
            <a:off x="1288232" y="2416619"/>
            <a:ext cx="2448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警戒レベル１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早期注意情報</a:t>
            </a:r>
            <a:r>
              <a:rPr lang="ja-JP" altLang="en-US" sz="900" u="sng" dirty="0" smtClean="0">
                <a:solidFill>
                  <a:srgbClr val="FF0000"/>
                </a:solidFill>
                <a:latin typeface="Calibri" pitchFamily="34" charset="0"/>
              </a:rPr>
              <a:t>（警報級の可能性有）</a:t>
            </a: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288232" y="3250971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警戒レベル２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大雨・洪水注意報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315870" y="2897597"/>
            <a:ext cx="244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Calibri" pitchFamily="34" charset="0"/>
              </a:rPr>
              <a:t>強風</a:t>
            </a:r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注意報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303090" y="4108122"/>
            <a:ext cx="23381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レベル３相当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大雨警報（土砂災害）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洪水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警報</a:t>
            </a:r>
            <a:endParaRPr lang="en-US" altLang="ja-JP" sz="1400" u="sng" dirty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1326550" y="5242924"/>
            <a:ext cx="1924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レベル４相当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土砂災害警戒情報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顕著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な大雨に関する情報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288232" y="6530552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記録的短時間大雨情報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2" name="爆発 1 71"/>
          <p:cNvSpPr/>
          <p:nvPr/>
        </p:nvSpPr>
        <p:spPr>
          <a:xfrm>
            <a:off x="1336246" y="8618261"/>
            <a:ext cx="1296144" cy="576064"/>
          </a:xfrm>
          <a:prstGeom prst="irregularSeal1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1624278" y="8736133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最接近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3679354" y="8795109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○被害状況の把握（随時）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6567854" y="4687627"/>
            <a:ext cx="289118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避難が必要な状況が夜間・早朝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の場合は、日没前に避難が完了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できるよう発令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2" name="Picture 2" descr="C:\Users\1100180\AppData\Local\Microsoft\Windows\Temporary Internet Files\Content.IE5\WF9UUSL9\gatag-0000056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15526" y="1656275"/>
            <a:ext cx="1186904" cy="864096"/>
          </a:xfrm>
          <a:prstGeom prst="rect">
            <a:avLst/>
          </a:prstGeom>
          <a:noFill/>
        </p:spPr>
      </p:pic>
      <p:sp>
        <p:nvSpPr>
          <p:cNvPr id="77" name="テキスト ボックス 76"/>
          <p:cNvSpPr txBox="1"/>
          <p:nvPr/>
        </p:nvSpPr>
        <p:spPr>
          <a:xfrm>
            <a:off x="3679354" y="9011133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○救助・救命活動等の実施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1288232" y="1672318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○台風説明会の実施</a:t>
            </a:r>
            <a:endParaRPr lang="en-US" altLang="ja-JP" sz="1400" dirty="0" smtClean="0">
              <a:latin typeface="Calibri" pitchFamily="34" charset="0"/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3683546" y="1181036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○台風情報の収集（随時）</a:t>
            </a:r>
            <a:endParaRPr lang="en-US" altLang="ja-JP" sz="1400" dirty="0" smtClean="0">
              <a:latin typeface="Calibri" pitchFamily="34" charset="0"/>
            </a:endParaRPr>
          </a:p>
        </p:txBody>
      </p:sp>
      <p:pic>
        <p:nvPicPr>
          <p:cNvPr id="1028" name="Picture 4" descr="C:\Users\1100180\AppData\Local\Microsoft\Windows\Temporary Internet Files\Content.IE5\WF9UUSL9\200px-Super_Typhoon_Higos_2002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92388" y="8519277"/>
            <a:ext cx="792088" cy="765944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4687466" y="9303072"/>
            <a:ext cx="79780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100" dirty="0" smtClean="0"/>
              <a:t>※</a:t>
            </a:r>
            <a:r>
              <a:rPr lang="ja-JP" altLang="en-US" sz="1100" dirty="0" smtClean="0"/>
              <a:t>警報</a:t>
            </a:r>
            <a:r>
              <a:rPr lang="ja-JP" altLang="en-US" sz="1100" dirty="0"/>
              <a:t>・注意報</a:t>
            </a:r>
            <a:r>
              <a:rPr lang="ja-JP" altLang="en-US" sz="1100" dirty="0" smtClean="0"/>
              <a:t>の</a:t>
            </a:r>
            <a:r>
              <a:rPr lang="ja-JP" altLang="en-US" sz="1100" dirty="0"/>
              <a:t>発表</a:t>
            </a:r>
            <a:r>
              <a:rPr lang="ja-JP" altLang="en-US" sz="1100" dirty="0" smtClean="0"/>
              <a:t>時期</a:t>
            </a:r>
            <a:r>
              <a:rPr lang="ja-JP" altLang="en-US" sz="1100" dirty="0"/>
              <a:t>などの時系列については、あくまでも目安であり、実際の状況は異なるものであることに御注意ください。</a:t>
            </a:r>
            <a:endParaRPr kumimoji="1" lang="ja-JP" altLang="en-US" sz="1100" dirty="0"/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1298144" y="7187153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u="sng" dirty="0">
                <a:solidFill>
                  <a:srgbClr val="FF0000"/>
                </a:solidFill>
                <a:latin typeface="Calibri" pitchFamily="34" charset="0"/>
              </a:rPr>
              <a:t>【</a:t>
            </a:r>
            <a:r>
              <a:rPr lang="ja-JP" altLang="en-US" sz="1400" u="sng" dirty="0">
                <a:solidFill>
                  <a:srgbClr val="FF0000"/>
                </a:solidFill>
                <a:latin typeface="Calibri" pitchFamily="34" charset="0"/>
              </a:rPr>
              <a:t>警戒</a:t>
            </a:r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レベル５相当</a:t>
            </a:r>
            <a:r>
              <a:rPr lang="en-US" altLang="ja-JP" sz="1400" u="sng" dirty="0" smtClean="0">
                <a:solidFill>
                  <a:srgbClr val="FF0000"/>
                </a:solidFill>
                <a:latin typeface="Calibri" pitchFamily="34" charset="0"/>
              </a:rPr>
              <a:t>】</a:t>
            </a: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Calibri" pitchFamily="34" charset="0"/>
              </a:rPr>
              <a:t>大雨特別警報</a:t>
            </a:r>
            <a:endParaRPr lang="en-US" altLang="ja-JP" sz="1400" u="sng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36127" y="610543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気象台職員の派遣</a:t>
            </a:r>
            <a:endParaRPr lang="en-US" altLang="ja-JP" sz="1400" dirty="0" smtClean="0">
              <a:latin typeface="Calibri" pitchFamily="34" charset="0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3691932" y="4342663"/>
            <a:ext cx="2604370" cy="1594737"/>
            <a:chOff x="3691932" y="4585176"/>
            <a:chExt cx="2604370" cy="1594737"/>
          </a:xfrm>
        </p:grpSpPr>
        <p:sp>
          <p:nvSpPr>
            <p:cNvPr id="31" name="テキスト ボックス 30"/>
            <p:cNvSpPr txBox="1"/>
            <p:nvPr/>
          </p:nvSpPr>
          <p:spPr>
            <a:xfrm>
              <a:off x="3704014" y="4585176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○避難情報の</a:t>
              </a:r>
              <a:r>
                <a:rPr lang="ja-JP" altLang="en-US" sz="1400" dirty="0">
                  <a:latin typeface="Calibri" pitchFamily="34" charset="0"/>
                </a:rPr>
                <a:t>発令</a:t>
              </a:r>
              <a:r>
                <a:rPr lang="ja-JP" altLang="en-US" sz="1400" dirty="0" smtClean="0">
                  <a:latin typeface="Calibri" pitchFamily="34" charset="0"/>
                </a:rPr>
                <a:t>に関する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ja-JP" altLang="en-US" sz="1400" dirty="0" smtClean="0">
                  <a:latin typeface="Calibri" pitchFamily="34" charset="0"/>
                </a:rPr>
                <a:t>     助言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3691932" y="5656693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○避難情報の発表に関する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ja-JP" altLang="en-US" sz="1400" dirty="0" smtClean="0">
                  <a:latin typeface="Calibri" pitchFamily="34" charset="0"/>
                </a:rPr>
                <a:t>    助言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79" name="テキスト ボックス 78"/>
            <p:cNvSpPr txBox="1"/>
            <p:nvPr/>
          </p:nvSpPr>
          <p:spPr>
            <a:xfrm>
              <a:off x="3704014" y="5029910"/>
              <a:ext cx="25922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○関係機関等との連絡調整等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>
              <a:off x="3704014" y="5230505"/>
              <a:ext cx="25922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400" dirty="0" smtClean="0">
                  <a:latin typeface="Calibri" pitchFamily="34" charset="0"/>
                </a:rPr>
                <a:t>○情報連絡員の派遣検討</a:t>
              </a:r>
              <a:endParaRPr lang="en-US" altLang="ja-JP" sz="1400" dirty="0" smtClean="0">
                <a:latin typeface="Calibri" pitchFamily="34" charset="0"/>
              </a:endParaRPr>
            </a:p>
            <a:p>
              <a:r>
                <a:rPr lang="en-US" altLang="ja-JP" sz="1400" dirty="0" smtClean="0">
                  <a:latin typeface="Calibri" pitchFamily="34" charset="0"/>
                </a:rPr>
                <a:t>※</a:t>
              </a:r>
              <a:r>
                <a:rPr lang="ja-JP" altLang="en-US" sz="1400" dirty="0" smtClean="0">
                  <a:latin typeface="Calibri" pitchFamily="34" charset="0"/>
                </a:rPr>
                <a:t>必要に応じ市町村へ派遣</a:t>
              </a:r>
              <a:endParaRPr lang="en-US" altLang="ja-JP" sz="1400" dirty="0" smtClean="0">
                <a:latin typeface="Calibri" pitchFamily="34" charset="0"/>
              </a:endParaRPr>
            </a:p>
          </p:txBody>
        </p:sp>
      </p:grpSp>
      <p:sp>
        <p:nvSpPr>
          <p:cNvPr id="86" name="テキスト ボックス 85"/>
          <p:cNvSpPr txBox="1"/>
          <p:nvPr/>
        </p:nvSpPr>
        <p:spPr>
          <a:xfrm>
            <a:off x="9730105" y="7154584"/>
            <a:ext cx="32403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○命を</a:t>
            </a:r>
            <a:r>
              <a:rPr lang="ja-JP" altLang="en-US" sz="1400" dirty="0">
                <a:solidFill>
                  <a:srgbClr val="0070C0"/>
                </a:solidFill>
                <a:latin typeface="Calibri" pitchFamily="34" charset="0"/>
              </a:rPr>
              <a:t>守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るための最善の行動を</a:t>
            </a:r>
            <a:endParaRPr lang="en-US" altLang="ja-JP" sz="1400" strike="sngStrike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これ</a:t>
            </a:r>
            <a:r>
              <a:rPr lang="ja-JP" altLang="en-US" sz="1400" dirty="0">
                <a:latin typeface="Calibri" pitchFamily="34" charset="0"/>
              </a:rPr>
              <a:t>より前の段階で避難</a:t>
            </a:r>
            <a:r>
              <a:rPr lang="ja-JP" altLang="en-US" sz="1400" dirty="0" smtClean="0">
                <a:latin typeface="Calibri" pitchFamily="34" charset="0"/>
              </a:rPr>
              <a:t>を完了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</a:t>
            </a:r>
            <a:r>
              <a:rPr lang="ja-JP" altLang="en-US" sz="1400" dirty="0" smtClean="0">
                <a:latin typeface="Calibri" pitchFamily="34" charset="0"/>
              </a:rPr>
              <a:t>  しておく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6578724" y="7906094"/>
            <a:ext cx="28803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○特別警報の住民への周知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</a:t>
            </a:r>
            <a:r>
              <a:rPr lang="ja-JP" altLang="en-US" sz="1400" dirty="0">
                <a:latin typeface="Calibri" pitchFamily="34" charset="0"/>
              </a:rPr>
              <a:t>避難情報</a:t>
            </a:r>
            <a:r>
              <a:rPr lang="ja-JP" altLang="en-US" sz="1400" dirty="0" smtClean="0">
                <a:latin typeface="Calibri" pitchFamily="34" charset="0"/>
              </a:rPr>
              <a:t>の対象範囲の再確認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○防災体制の再確認</a:t>
            </a:r>
            <a:endParaRPr lang="en-US" altLang="ja-JP" sz="1400" dirty="0" smtClean="0">
              <a:latin typeface="Calibri" pitchFamily="34" charset="0"/>
            </a:endParaRPr>
          </a:p>
          <a:p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○被害状況の把握（随時</a:t>
            </a:r>
            <a:r>
              <a:rPr lang="ja-JP" altLang="en-US" sz="1400" dirty="0" smtClean="0">
                <a:latin typeface="Calibri" pitchFamily="34" charset="0"/>
              </a:rPr>
              <a:t>）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○救助・救命活動等の</a:t>
            </a:r>
            <a:r>
              <a:rPr lang="ja-JP" altLang="en-US" sz="1400" dirty="0" smtClean="0">
                <a:latin typeface="Calibri" pitchFamily="34" charset="0"/>
              </a:rPr>
              <a:t>実施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3657067" y="7162036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Calibri" pitchFamily="34" charset="0"/>
              </a:rPr>
              <a:t>○特別警報の市町村への伝達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 smtClean="0">
                <a:latin typeface="Calibri" pitchFamily="34" charset="0"/>
              </a:rPr>
              <a:t>○</a:t>
            </a:r>
            <a:r>
              <a:rPr lang="ja-JP" altLang="en-US" sz="1400" dirty="0">
                <a:latin typeface="Calibri" pitchFamily="34" charset="0"/>
              </a:rPr>
              <a:t>避難情報</a:t>
            </a:r>
            <a:r>
              <a:rPr lang="ja-JP" altLang="en-US" sz="1400" dirty="0" smtClean="0">
                <a:latin typeface="Calibri" pitchFamily="34" charset="0"/>
              </a:rPr>
              <a:t>の発令に関する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en-US" altLang="ja-JP" sz="1400" dirty="0">
                <a:latin typeface="Calibri" pitchFamily="34" charset="0"/>
              </a:rPr>
              <a:t> </a:t>
            </a:r>
            <a:r>
              <a:rPr lang="en-US" altLang="ja-JP" sz="1400" dirty="0" smtClean="0">
                <a:latin typeface="Calibri" pitchFamily="34" charset="0"/>
              </a:rPr>
              <a:t>    </a:t>
            </a:r>
            <a:r>
              <a:rPr lang="ja-JP" altLang="en-US" sz="1400" dirty="0" smtClean="0">
                <a:latin typeface="Calibri" pitchFamily="34" charset="0"/>
              </a:rPr>
              <a:t>助言</a:t>
            </a:r>
            <a:endParaRPr lang="en-US" altLang="ja-JP" sz="1400" dirty="0">
              <a:latin typeface="Calibri" pitchFamily="34" charset="0"/>
            </a:endParaRPr>
          </a:p>
        </p:txBody>
      </p:sp>
      <p:sp>
        <p:nvSpPr>
          <p:cNvPr id="4" name="フレーム 3"/>
          <p:cNvSpPr/>
          <p:nvPr/>
        </p:nvSpPr>
        <p:spPr>
          <a:xfrm>
            <a:off x="10136704" y="6276283"/>
            <a:ext cx="2024736" cy="604875"/>
          </a:xfrm>
          <a:prstGeom prst="frame">
            <a:avLst/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kumimoji="1" lang="ja-JP" altLang="en-US" sz="1400" dirty="0" smtClean="0">
                <a:solidFill>
                  <a:srgbClr val="0070C0"/>
                </a:solidFill>
              </a:rPr>
              <a:t>避難を完了</a:t>
            </a:r>
            <a:endParaRPr kumimoji="1" lang="ja-JP" altLang="en-US" sz="1400" dirty="0">
              <a:solidFill>
                <a:srgbClr val="0070C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6559674" y="716312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○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【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警戒レベル５</a:t>
            </a:r>
            <a:r>
              <a:rPr lang="en-US" altLang="ja-JP" sz="1400" dirty="0" smtClean="0">
                <a:solidFill>
                  <a:srgbClr val="0070C0"/>
                </a:solidFill>
                <a:latin typeface="Calibri" pitchFamily="34" charset="0"/>
              </a:rPr>
              <a:t>】</a:t>
            </a:r>
            <a:r>
              <a:rPr lang="ja-JP" altLang="en-US" sz="1400" dirty="0" smtClean="0">
                <a:solidFill>
                  <a:srgbClr val="0070C0"/>
                </a:solidFill>
                <a:latin typeface="Calibri" pitchFamily="34" charset="0"/>
              </a:rPr>
              <a:t>緊急安全確保</a:t>
            </a:r>
            <a:endParaRPr lang="en-US" altLang="ja-JP" sz="1400" dirty="0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587030" y="7382133"/>
            <a:ext cx="2933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Calibri" pitchFamily="34" charset="0"/>
              </a:rPr>
              <a:t>※</a:t>
            </a:r>
            <a:r>
              <a:rPr lang="ja-JP" altLang="en-US" sz="1400" dirty="0" smtClean="0">
                <a:latin typeface="Calibri" pitchFamily="34" charset="0"/>
              </a:rPr>
              <a:t>災害が切迫している、又は災害が</a:t>
            </a:r>
            <a:endParaRPr lang="en-US" altLang="ja-JP" sz="1400" dirty="0" smtClean="0">
              <a:latin typeface="Calibri" pitchFamily="34" charset="0"/>
            </a:endParaRPr>
          </a:p>
          <a:p>
            <a:r>
              <a:rPr lang="ja-JP" altLang="en-US" sz="1400" dirty="0">
                <a:latin typeface="Calibri" pitchFamily="34" charset="0"/>
              </a:rPr>
              <a:t>　 </a:t>
            </a:r>
            <a:r>
              <a:rPr lang="ja-JP" altLang="en-US" sz="1400" dirty="0" smtClean="0">
                <a:latin typeface="Calibri" pitchFamily="34" charset="0"/>
              </a:rPr>
              <a:t> 発生している場合、発令</a:t>
            </a:r>
            <a:endParaRPr lang="en-US" altLang="ja-JP" sz="1400" dirty="0" smtClean="0">
              <a:latin typeface="Calibri" pitchFamily="34" charset="0"/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280120" y="1181036"/>
            <a:ext cx="0" cy="8170855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矢印コネクタ 96"/>
          <p:cNvCxnSpPr/>
          <p:nvPr/>
        </p:nvCxnSpPr>
        <p:spPr>
          <a:xfrm>
            <a:off x="3002765" y="5578615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/>
          <p:nvPr/>
        </p:nvCxnSpPr>
        <p:spPr>
          <a:xfrm>
            <a:off x="9104709" y="5579346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/>
          <p:nvPr/>
        </p:nvCxnSpPr>
        <p:spPr>
          <a:xfrm>
            <a:off x="9113850" y="7307467"/>
            <a:ext cx="662930" cy="447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>
            <a:off x="3028003" y="4296544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3016424" y="7320487"/>
            <a:ext cx="701249" cy="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テキスト ボックス 88"/>
          <p:cNvSpPr txBox="1"/>
          <p:nvPr/>
        </p:nvSpPr>
        <p:spPr>
          <a:xfrm>
            <a:off x="1288232" y="3737032"/>
            <a:ext cx="2448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solidFill>
                  <a:srgbClr val="FF0000"/>
                </a:solidFill>
                <a:latin typeface="Calibri" pitchFamily="34" charset="0"/>
              </a:rPr>
              <a:t>暴風警報</a:t>
            </a:r>
            <a:endParaRPr lang="en-US" altLang="ja-JP" sz="140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465</Words>
  <Application>Microsoft Office PowerPoint</Application>
  <PresentationFormat>A3 297x420 mm</PresentationFormat>
  <Paragraphs>91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Company>福岡県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福岡県</dc:creator>
  <cp:lastModifiedBy>福岡県</cp:lastModifiedBy>
  <cp:revision>218</cp:revision>
  <cp:lastPrinted>2023-08-01T01:21:56Z</cp:lastPrinted>
  <dcterms:created xsi:type="dcterms:W3CDTF">2017-02-13T10:28:18Z</dcterms:created>
  <dcterms:modified xsi:type="dcterms:W3CDTF">2023-08-01T01:28:10Z</dcterms:modified>
</cp:coreProperties>
</file>